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75" r:id="rId4"/>
    <p:sldId id="271" r:id="rId5"/>
    <p:sldId id="266" r:id="rId6"/>
    <p:sldId id="272" r:id="rId7"/>
    <p:sldId id="258" r:id="rId8"/>
    <p:sldId id="273" r:id="rId9"/>
    <p:sldId id="259" r:id="rId10"/>
    <p:sldId id="274" r:id="rId11"/>
    <p:sldId id="270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771" autoAdjust="0"/>
  </p:normalViewPr>
  <p:slideViewPr>
    <p:cSldViewPr>
      <p:cViewPr varScale="1">
        <p:scale>
          <a:sx n="85" d="100"/>
          <a:sy n="85" d="100"/>
        </p:scale>
        <p:origin x="-93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E3B911-2B3A-4C64-98A3-9A13261D2928}" type="datetimeFigureOut">
              <a:rPr lang="en-GB" smtClean="0"/>
              <a:t>23/11/2018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053FBE-4260-4A77-A67C-46D39BECFD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225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53FBE-4260-4A77-A67C-46D39BECFD1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107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7CA3B-AA88-4E46-9040-6425651B73B2}" type="datetimeFigureOut">
              <a:rPr lang="en-GB" smtClean="0"/>
              <a:t>23/11/2018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705BE-F1E5-4487-B912-DCBA0F20404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7CA3B-AA88-4E46-9040-6425651B73B2}" type="datetimeFigureOut">
              <a:rPr lang="en-GB" smtClean="0"/>
              <a:t>23/11/2018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705BE-F1E5-4487-B912-DCBA0F20404C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7CA3B-AA88-4E46-9040-6425651B73B2}" type="datetimeFigureOut">
              <a:rPr lang="en-GB" smtClean="0"/>
              <a:t>23/11/2018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705BE-F1E5-4487-B912-DCBA0F20404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7CA3B-AA88-4E46-9040-6425651B73B2}" type="datetimeFigureOut">
              <a:rPr lang="en-GB" smtClean="0"/>
              <a:t>23/11/2018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705BE-F1E5-4487-B912-DCBA0F20404C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7CA3B-AA88-4E46-9040-6425651B73B2}" type="datetimeFigureOut">
              <a:rPr lang="en-GB" smtClean="0"/>
              <a:t>23/11/2018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705BE-F1E5-4487-B912-DCBA0F20404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7CA3B-AA88-4E46-9040-6425651B73B2}" type="datetimeFigureOut">
              <a:rPr lang="en-GB" smtClean="0"/>
              <a:t>23/11/2018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705BE-F1E5-4487-B912-DCBA0F20404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7CA3B-AA88-4E46-9040-6425651B73B2}" type="datetimeFigureOut">
              <a:rPr lang="en-GB" smtClean="0"/>
              <a:t>23/11/2018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705BE-F1E5-4487-B912-DCBA0F20404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7CA3B-AA88-4E46-9040-6425651B73B2}" type="datetimeFigureOut">
              <a:rPr lang="en-GB" smtClean="0"/>
              <a:t>23/11/2018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705BE-F1E5-4487-B912-DCBA0F20404C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7CA3B-AA88-4E46-9040-6425651B73B2}" type="datetimeFigureOut">
              <a:rPr lang="en-GB" smtClean="0"/>
              <a:t>23/11/2018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705BE-F1E5-4487-B912-DCBA0F20404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7CA3B-AA88-4E46-9040-6425651B73B2}" type="datetimeFigureOut">
              <a:rPr lang="en-GB" smtClean="0"/>
              <a:t>23/11/2018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705BE-F1E5-4487-B912-DCBA0F20404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7CA3B-AA88-4E46-9040-6425651B73B2}" type="datetimeFigureOut">
              <a:rPr lang="en-GB" smtClean="0"/>
              <a:t>23/11/2018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705BE-F1E5-4487-B912-DCBA0F20404C}" type="slidenum">
              <a:rPr lang="en-GB" smtClean="0"/>
              <a:t>‹#›</a:t>
            </a:fld>
            <a:endParaRPr lang="en-GB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7E7CA3B-AA88-4E46-9040-6425651B73B2}" type="datetimeFigureOut">
              <a:rPr lang="en-GB" smtClean="0"/>
              <a:t>23/11/2018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32705BE-F1E5-4487-B912-DCBA0F20404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Name: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Presentation </a:t>
            </a:r>
            <a:r>
              <a:rPr lang="en-US" dirty="0" smtClean="0"/>
              <a:t>Title:  Impact of Organization and Nursing Values  on Nurse </a:t>
            </a:r>
            <a:r>
              <a:rPr lang="en-US" dirty="0"/>
              <a:t>E</a:t>
            </a:r>
            <a:r>
              <a:rPr lang="en-US" dirty="0" smtClean="0"/>
              <a:t>ngagement </a:t>
            </a:r>
            <a:r>
              <a:rPr lang="en-US" dirty="0"/>
              <a:t>and patient </a:t>
            </a:r>
            <a:r>
              <a:rPr lang="en-US" dirty="0" smtClean="0"/>
              <a:t>Outcomes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5990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133600"/>
            <a:ext cx="7408333" cy="3992563"/>
          </a:xfrm>
        </p:spPr>
        <p:txBody>
          <a:bodyPr>
            <a:normAutofit/>
          </a:bodyPr>
          <a:lstStyle/>
          <a:p>
            <a:r>
              <a:rPr lang="en-US" dirty="0"/>
              <a:t>The values of an organization define what right, wrong, normal, valuable and assumptions are.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also talks about integrity and ethics, innovativeness respect and drives. </a:t>
            </a:r>
            <a:endParaRPr lang="en-US" dirty="0" smtClean="0"/>
          </a:p>
          <a:p>
            <a:r>
              <a:rPr lang="en-US" dirty="0" smtClean="0"/>
              <a:t>These </a:t>
            </a:r>
            <a:r>
              <a:rPr lang="en-US" dirty="0"/>
              <a:t>values could have an impact on the nursing environment as they define how services are offered in an institution (Barrett, </a:t>
            </a:r>
            <a:r>
              <a:rPr lang="en-US" dirty="0" err="1"/>
              <a:t>n.d</a:t>
            </a:r>
            <a:r>
              <a:rPr lang="en-US" dirty="0" smtClean="0"/>
              <a:t>).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109472"/>
          </a:xfrm>
        </p:spPr>
        <p:txBody>
          <a:bodyPr>
            <a:normAutofit fontScale="90000"/>
          </a:bodyPr>
          <a:lstStyle/>
          <a:p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345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Depending on how health institutions define their values, the outcomes of nurses may vary from one situation to another</a:t>
            </a:r>
            <a:r>
              <a:rPr lang="en-US" dirty="0" smtClean="0"/>
              <a:t>.</a:t>
            </a:r>
          </a:p>
          <a:p>
            <a:r>
              <a:rPr lang="en-US" dirty="0" smtClean="0"/>
              <a:t>Nurses working in an environment where ethics and integrity are upheld will be more productive.</a:t>
            </a:r>
          </a:p>
          <a:p>
            <a:r>
              <a:rPr lang="en-US" dirty="0" smtClean="0"/>
              <a:t>Patients receive better services in an organization when nurses are motivated and the organization follows all the work ethics code.</a:t>
            </a:r>
          </a:p>
          <a:p>
            <a:endParaRPr lang="en-US" dirty="0" smtClean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Organization Values &amp; Nursing</a:t>
            </a:r>
          </a:p>
        </p:txBody>
      </p:sp>
    </p:spTree>
    <p:extLst>
      <p:ext uri="{BB962C8B-B14F-4D97-AF65-F5344CB8AC3E}">
        <p14:creationId xmlns:p14="http://schemas.microsoft.com/office/powerpoint/2010/main" val="2275575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/>
              <a:t>condition that does not pay attention to integrity and ethics would negatively affect the outcomes in the services offered by nurses (Van </a:t>
            </a:r>
            <a:r>
              <a:rPr lang="en-US" dirty="0" err="1"/>
              <a:t>Bogaert</a:t>
            </a:r>
            <a:r>
              <a:rPr lang="en-US" dirty="0"/>
              <a:t>, Van </a:t>
            </a:r>
            <a:r>
              <a:rPr lang="en-US" dirty="0" err="1"/>
              <a:t>Heusden</a:t>
            </a:r>
            <a:r>
              <a:rPr lang="en-US" dirty="0"/>
              <a:t>, </a:t>
            </a:r>
            <a:r>
              <a:rPr lang="en-US" dirty="0" err="1"/>
              <a:t>Timmermans</a:t>
            </a:r>
            <a:r>
              <a:rPr lang="en-US" dirty="0"/>
              <a:t>, &amp; Franck, 2014). </a:t>
            </a:r>
            <a:endParaRPr lang="en-US" dirty="0" smtClean="0"/>
          </a:p>
          <a:p>
            <a:r>
              <a:rPr lang="en-US" dirty="0" smtClean="0"/>
              <a:t>Therefore</a:t>
            </a:r>
            <a:r>
              <a:rPr lang="en-US" dirty="0"/>
              <a:t>, the alignment of organizational value affects the nursing outcome in the sense that, the stronger the values, the better the results and vice versa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Impact of Values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5522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797704"/>
            <a:ext cx="7408333" cy="345069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Communication skills are critical in all setups; in the workplace, public and even at homes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Effective communication involves interactions and also listening when other members are talking.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first techniques that individual should consider in effective communication are listening; where one can identify the problem facing a colleague or a group. </a:t>
            </a:r>
            <a:endParaRPr lang="en-US" dirty="0" smtClean="0"/>
          </a:p>
          <a:p>
            <a:r>
              <a:rPr lang="en-US" dirty="0" smtClean="0"/>
              <a:t>Second </a:t>
            </a:r>
            <a:r>
              <a:rPr lang="en-US" dirty="0"/>
              <a:t>is being articulate where individuals may have to understand the message clearly.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dirty="0" smtClean="0"/>
              <a:t>ffective </a:t>
            </a:r>
            <a:r>
              <a:rPr lang="en-US" dirty="0"/>
              <a:t>C</a:t>
            </a:r>
            <a:r>
              <a:rPr lang="en-US" dirty="0" smtClean="0"/>
              <a:t>ommunication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6583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Confidence, encouraging feedback and being appreciative is also good communication </a:t>
            </a:r>
            <a:r>
              <a:rPr lang="en-US" dirty="0" smtClean="0"/>
              <a:t>techniques.</a:t>
            </a:r>
          </a:p>
          <a:p>
            <a:r>
              <a:rPr lang="en-US" dirty="0" smtClean="0"/>
              <a:t>Through </a:t>
            </a:r>
            <a:r>
              <a:rPr lang="en-US" dirty="0"/>
              <a:t>these techniques, individuals will overcome workplace challenges and solve the problem in their groups (</a:t>
            </a:r>
            <a:r>
              <a:rPr lang="en-US" dirty="0" err="1"/>
              <a:t>Ratzan</a:t>
            </a:r>
            <a:r>
              <a:rPr lang="en-US" dirty="0"/>
              <a:t>, 2006).</a:t>
            </a:r>
            <a:endParaRPr lang="en-GB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dirty="0" smtClean="0"/>
              <a:t>ffective </a:t>
            </a:r>
            <a:r>
              <a:rPr lang="en-US" dirty="0"/>
              <a:t>C</a:t>
            </a:r>
            <a:r>
              <a:rPr lang="en-US" dirty="0" smtClean="0"/>
              <a:t>ommunication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5701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1600200"/>
            <a:ext cx="7408333" cy="4525963"/>
          </a:xfrm>
        </p:spPr>
        <p:txBody>
          <a:bodyPr>
            <a:normAutofit/>
          </a:bodyPr>
          <a:lstStyle/>
          <a:p>
            <a:r>
              <a:rPr lang="en-US" dirty="0"/>
              <a:t>System needs and culture of health have an impact on how health services are delivered.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health-care systems have a responsibility supporting health programs and culture of health in the society. </a:t>
            </a:r>
            <a:endParaRPr lang="en-US" dirty="0" smtClean="0"/>
          </a:p>
          <a:p>
            <a:r>
              <a:rPr lang="en-US" dirty="0" smtClean="0"/>
              <a:t>System </a:t>
            </a:r>
            <a:r>
              <a:rPr lang="en-US" dirty="0"/>
              <a:t>needs affect the outcomes of a health institution in that their goals and objectives come first. </a:t>
            </a:r>
            <a:endParaRPr lang="en-US" dirty="0" smtClean="0"/>
          </a:p>
          <a:p>
            <a:r>
              <a:rPr lang="en-US" dirty="0"/>
              <a:t>A</a:t>
            </a:r>
            <a:r>
              <a:rPr lang="en-US" dirty="0" smtClean="0"/>
              <a:t> </a:t>
            </a:r>
            <a:r>
              <a:rPr lang="en-US" dirty="0"/>
              <a:t>system will support every activity related to the aim and objective. 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33272"/>
          </a:xfrm>
        </p:spPr>
        <p:txBody>
          <a:bodyPr>
            <a:normAutofit fontScale="90000"/>
          </a:bodyPr>
          <a:lstStyle/>
          <a:p>
            <a:r>
              <a:rPr lang="en-US" dirty="0"/>
              <a:t>S</a:t>
            </a:r>
            <a:r>
              <a:rPr lang="en-US" dirty="0" smtClean="0"/>
              <a:t>ystem </a:t>
            </a:r>
            <a:r>
              <a:rPr lang="en-US" dirty="0"/>
              <a:t>N</a:t>
            </a:r>
            <a:r>
              <a:rPr lang="en-US" dirty="0" smtClean="0"/>
              <a:t>eeds and </a:t>
            </a:r>
            <a:r>
              <a:rPr lang="en-US" dirty="0"/>
              <a:t>C</a:t>
            </a:r>
            <a:r>
              <a:rPr lang="en-US" dirty="0" smtClean="0"/>
              <a:t>ulture </a:t>
            </a:r>
            <a:r>
              <a:rPr lang="en-US" dirty="0"/>
              <a:t>of H</a:t>
            </a:r>
            <a:r>
              <a:rPr lang="en-US" dirty="0" smtClean="0"/>
              <a:t>ealth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5552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culture of health focuses on achieving the best for the society. Thus, it is highly relevant. </a:t>
            </a:r>
            <a:endParaRPr lang="en-US" dirty="0" smtClean="0"/>
          </a:p>
          <a:p>
            <a:r>
              <a:rPr lang="en-US" dirty="0" smtClean="0"/>
              <a:t>Therefore</a:t>
            </a:r>
            <a:r>
              <a:rPr lang="en-US" dirty="0"/>
              <a:t>, system needs and culture of health assist in promoting healthcare services in a community and disease prevention through the values dictated in them (Van </a:t>
            </a:r>
            <a:r>
              <a:rPr lang="en-US" dirty="0" err="1"/>
              <a:t>Bogaert</a:t>
            </a:r>
            <a:r>
              <a:rPr lang="en-US" dirty="0"/>
              <a:t>, Van </a:t>
            </a:r>
            <a:r>
              <a:rPr lang="en-US" dirty="0" err="1"/>
              <a:t>Heusden</a:t>
            </a:r>
            <a:r>
              <a:rPr lang="en-US" dirty="0"/>
              <a:t>, </a:t>
            </a:r>
            <a:r>
              <a:rPr lang="en-US" dirty="0" err="1"/>
              <a:t>Timmermans</a:t>
            </a:r>
            <a:r>
              <a:rPr lang="en-US" dirty="0"/>
              <a:t>, &amp; Franck, 2014).</a:t>
            </a:r>
            <a:endParaRPr lang="en-GB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System Needs </a:t>
            </a:r>
            <a:r>
              <a:rPr lang="en-US" dirty="0"/>
              <a:t>and </a:t>
            </a:r>
            <a:r>
              <a:rPr lang="en-US" dirty="0" smtClean="0"/>
              <a:t>Culture </a:t>
            </a:r>
            <a:r>
              <a:rPr lang="en-US" dirty="0"/>
              <a:t>of H</a:t>
            </a:r>
            <a:r>
              <a:rPr lang="en-US" dirty="0" smtClean="0"/>
              <a:t>ealth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7163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1600200"/>
            <a:ext cx="7408333" cy="4525963"/>
          </a:xfrm>
        </p:spPr>
        <p:txBody>
          <a:bodyPr>
            <a:normAutofit/>
          </a:bodyPr>
          <a:lstStyle/>
          <a:p>
            <a:r>
              <a:rPr lang="en-US" dirty="0"/>
              <a:t>Health institutions are guided by values where each profession has its unique values. </a:t>
            </a:r>
            <a:endParaRPr lang="en-US" dirty="0" smtClean="0"/>
          </a:p>
          <a:p>
            <a:r>
              <a:rPr lang="en-US" dirty="0" smtClean="0"/>
              <a:t>Values </a:t>
            </a:r>
            <a:r>
              <a:rPr lang="en-US" dirty="0"/>
              <a:t>define whether a certain practice is good or bad </a:t>
            </a:r>
            <a:r>
              <a:rPr lang="en-US" dirty="0" smtClean="0"/>
              <a:t>in an organization.</a:t>
            </a:r>
          </a:p>
          <a:p>
            <a:r>
              <a:rPr lang="en-US" dirty="0" smtClean="0"/>
              <a:t> </a:t>
            </a:r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principles that guide the healthcare system </a:t>
            </a:r>
            <a:r>
              <a:rPr lang="en-US" dirty="0" smtClean="0"/>
              <a:t>is </a:t>
            </a:r>
            <a:r>
              <a:rPr lang="en-US" dirty="0"/>
              <a:t>good attitude towards the coworkers and the patients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A bad attitude may hinder the delivery of services, and it would be hard to work as a team</a:t>
            </a:r>
            <a:r>
              <a:rPr lang="en-US" dirty="0" smtClean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4740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 I worked in a county operating room where there was a surgeon who used to have a bad attitude towards the people around him. </a:t>
            </a:r>
            <a:endParaRPr lang="en-US" dirty="0" smtClean="0"/>
          </a:p>
          <a:p>
            <a:r>
              <a:rPr lang="en-US" dirty="0" smtClean="0"/>
              <a:t>He </a:t>
            </a:r>
            <a:r>
              <a:rPr lang="en-US" dirty="0"/>
              <a:t>was always impatient and would yell and abuse the people around him. </a:t>
            </a:r>
            <a:endParaRPr lang="en-US" dirty="0" smtClean="0"/>
          </a:p>
          <a:p>
            <a:r>
              <a:rPr lang="en-US" dirty="0" smtClean="0"/>
              <a:t>At </a:t>
            </a:r>
            <a:r>
              <a:rPr lang="en-US" dirty="0"/>
              <a:t>one point, he yelled and insulted my colleague who left her crying.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behavior was reported to the administration where they talked to him and later changed. 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Experience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01589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At this point, the attitude of this individual was bad, and his conduct did not align with organization values.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conduct had a negative impact on nursing performance, and the workers could not work comfortably around him. </a:t>
            </a:r>
            <a:endParaRPr lang="en-US" dirty="0" smtClean="0"/>
          </a:p>
          <a:p>
            <a:r>
              <a:rPr lang="en-US" dirty="0" smtClean="0"/>
              <a:t>Patients </a:t>
            </a:r>
            <a:r>
              <a:rPr lang="en-US" dirty="0"/>
              <a:t>too would feel uncomfortable served by the surgeon thus destroying the reputation of the hospital.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Experience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4822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Barrett, R. (</a:t>
            </a:r>
            <a:r>
              <a:rPr lang="en-US" dirty="0" err="1"/>
              <a:t>n.d.</a:t>
            </a:r>
            <a:r>
              <a:rPr lang="en-US" dirty="0"/>
              <a:t>). The impact of values on performance. </a:t>
            </a:r>
            <a:r>
              <a:rPr lang="en-US" i="1" dirty="0"/>
              <a:t>The Values-Driven Organization</a:t>
            </a:r>
            <a:r>
              <a:rPr lang="en-US" dirty="0"/>
              <a:t>, 21-33. doi:10.9774/gleaf.9781315558530_3</a:t>
            </a:r>
            <a:endParaRPr lang="en-GB" dirty="0"/>
          </a:p>
          <a:p>
            <a:r>
              <a:rPr lang="en-US" dirty="0" err="1"/>
              <a:t>Ratzan</a:t>
            </a:r>
            <a:r>
              <a:rPr lang="en-US" dirty="0"/>
              <a:t>, S. C. (2006). Throughout the Health Sector: Communication Must Influence and Engage. </a:t>
            </a:r>
            <a:r>
              <a:rPr lang="en-US" i="1" dirty="0"/>
              <a:t>Journal of Health Communication</a:t>
            </a:r>
            <a:r>
              <a:rPr lang="en-US" dirty="0"/>
              <a:t>, </a:t>
            </a:r>
            <a:r>
              <a:rPr lang="en-US" i="1" dirty="0"/>
              <a:t>11</a:t>
            </a:r>
            <a:r>
              <a:rPr lang="en-US" dirty="0"/>
              <a:t>(5), 453-454. doi:10.1080/10810730600790407</a:t>
            </a:r>
            <a:endParaRPr lang="en-GB" dirty="0"/>
          </a:p>
          <a:p>
            <a:r>
              <a:rPr lang="en-US" dirty="0"/>
              <a:t>Van </a:t>
            </a:r>
            <a:r>
              <a:rPr lang="en-US" dirty="0" err="1"/>
              <a:t>Bogaert</a:t>
            </a:r>
            <a:r>
              <a:rPr lang="en-US" dirty="0"/>
              <a:t>, P., Van </a:t>
            </a:r>
            <a:r>
              <a:rPr lang="en-US" dirty="0" err="1"/>
              <a:t>Heusden</a:t>
            </a:r>
            <a:r>
              <a:rPr lang="en-US" dirty="0"/>
              <a:t>, D., </a:t>
            </a:r>
            <a:r>
              <a:rPr lang="en-US" dirty="0" err="1"/>
              <a:t>Timmermans</a:t>
            </a:r>
            <a:r>
              <a:rPr lang="en-US" dirty="0"/>
              <a:t>, O., &amp; Franck, E. (2014). Nurse work engagement impacts job outcome and nurse-assessed quality of care: model testing with nurse practice environment and nurse work characteristics as predictors. </a:t>
            </a:r>
            <a:r>
              <a:rPr lang="en-US" i="1" dirty="0"/>
              <a:t>Frontiers in Psychology</a:t>
            </a:r>
            <a:r>
              <a:rPr lang="en-US" dirty="0"/>
              <a:t>, </a:t>
            </a:r>
            <a:r>
              <a:rPr lang="en-US" i="1" dirty="0"/>
              <a:t>5</a:t>
            </a:r>
            <a:r>
              <a:rPr lang="en-US" dirty="0"/>
              <a:t>. </a:t>
            </a:r>
            <a:r>
              <a:rPr lang="en-US" dirty="0" smtClean="0"/>
              <a:t>doi:10.3389/fpsyg.2014.01261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27209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69</TotalTime>
  <Words>657</Words>
  <Application>Microsoft Office PowerPoint</Application>
  <PresentationFormat>On-screen Show (4:3)</PresentationFormat>
  <Paragraphs>49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Waveform</vt:lpstr>
      <vt:lpstr>Name:</vt:lpstr>
      <vt:lpstr> </vt:lpstr>
      <vt:lpstr>Organization Values &amp; Nursing</vt:lpstr>
      <vt:lpstr>The Impact of Values</vt:lpstr>
      <vt:lpstr>Effective Communication</vt:lpstr>
      <vt:lpstr>Effective Communication</vt:lpstr>
      <vt:lpstr>System Needs and Culture of Health </vt:lpstr>
      <vt:lpstr>System Needs and Culture of Health</vt:lpstr>
      <vt:lpstr>Impact </vt:lpstr>
      <vt:lpstr>Personal Experience</vt:lpstr>
      <vt:lpstr>Personal Experience</vt:lpstr>
      <vt:lpstr>References.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Name:</dc:title>
  <dc:creator>ZACK</dc:creator>
  <cp:lastModifiedBy>ZACK</cp:lastModifiedBy>
  <cp:revision>9</cp:revision>
  <dcterms:created xsi:type="dcterms:W3CDTF">2018-09-19T07:09:19Z</dcterms:created>
  <dcterms:modified xsi:type="dcterms:W3CDTF">2018-11-23T15:36:11Z</dcterms:modified>
</cp:coreProperties>
</file>